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20"/>
  </p:notesMasterIdLst>
  <p:handoutMasterIdLst>
    <p:handoutMasterId r:id="rId21"/>
  </p:handoutMasterIdLst>
  <p:sldIdLst>
    <p:sldId id="302" r:id="rId2"/>
    <p:sldId id="294" r:id="rId3"/>
    <p:sldId id="292" r:id="rId4"/>
    <p:sldId id="304" r:id="rId5"/>
    <p:sldId id="389" r:id="rId6"/>
    <p:sldId id="390" r:id="rId7"/>
    <p:sldId id="391" r:id="rId8"/>
    <p:sldId id="393" r:id="rId9"/>
    <p:sldId id="392" r:id="rId10"/>
    <p:sldId id="395" r:id="rId11"/>
    <p:sldId id="394" r:id="rId12"/>
    <p:sldId id="396" r:id="rId13"/>
    <p:sldId id="397" r:id="rId14"/>
    <p:sldId id="398" r:id="rId15"/>
    <p:sldId id="399" r:id="rId16"/>
    <p:sldId id="400" r:id="rId17"/>
    <p:sldId id="401" r:id="rId18"/>
    <p:sldId id="387" r:id="rId19"/>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86"/>
    <p:restoredTop sz="96192"/>
  </p:normalViewPr>
  <p:slideViewPr>
    <p:cSldViewPr snapToGrid="0" snapToObjects="1">
      <p:cViewPr varScale="1">
        <p:scale>
          <a:sx n="123" d="100"/>
          <a:sy n="123" d="100"/>
        </p:scale>
        <p:origin x="408" y="192"/>
      </p:cViewPr>
      <p:guideLst>
        <p:guide orient="horz" pos="2160"/>
        <p:guide pos="3840"/>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3/22/21</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3/22/21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225022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537927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11903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380240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213087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2820570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591283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17</a:t>
            </a:fld>
            <a:endParaRPr lang="en-US" dirty="0"/>
          </a:p>
        </p:txBody>
      </p:sp>
    </p:spTree>
    <p:extLst>
      <p:ext uri="{BB962C8B-B14F-4D97-AF65-F5344CB8AC3E}">
        <p14:creationId xmlns:p14="http://schemas.microsoft.com/office/powerpoint/2010/main" val="874198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18</a:t>
            </a:fld>
            <a:endParaRPr lang="en-US" dirty="0"/>
          </a:p>
        </p:txBody>
      </p:sp>
    </p:spTree>
    <p:extLst>
      <p:ext uri="{BB962C8B-B14F-4D97-AF65-F5344CB8AC3E}">
        <p14:creationId xmlns:p14="http://schemas.microsoft.com/office/powerpoint/2010/main" val="156840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16221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393507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1630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231175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Let’s look at an example that illustrates the principle that up-front planning should be helpful without being excessive.</a:t>
            </a:r>
          </a:p>
          <a:p>
            <a:r>
              <a:rPr lang="en-US" sz="2000" dirty="0"/>
              <a:t>I live in Colorado where the skiing is world-class. Occasionally I do some recreational skiing, but I’m no expert. A friend of mine, John, is an extreme skier. Honestly, there are times I wish I were one as well, but I’m not that skilled or that crazy; John is. Once John was sharing pictures of his adventures on a particularly insane mountain. Out of curiosity I asked him a simple question: “When you are positioned at the top of the mountain preparing to start your run, do you plan your entire route down?”</a:t>
            </a:r>
          </a:p>
          <a:p>
            <a:r>
              <a:rPr lang="en-US" sz="2000" dirty="0"/>
              <a:t>After he finished chuckling, he remarked, “No, if I did that I would just get myself killed.” He went on to say, “I pick a spot some distance down the mountain. My first goal is to ski to that spot. Maybe I plan the first two or three turns. Realistically, planning any further would be impossible and dangerous.”</a:t>
            </a:r>
          </a:p>
          <a:p>
            <a:r>
              <a:rPr lang="en-US" sz="2000" dirty="0"/>
              <a:t>“Why?” I asked.</a:t>
            </a:r>
          </a:p>
          <a:p>
            <a:r>
              <a:rPr lang="en-US" sz="2000" dirty="0"/>
              <a:t>“The terrain isn’t what it appears to be from the top because the lighting and other factors play tricks on you. Also, there are probably some trees down there somewhere, but from up top I can’t see them—if I decide while standing at the top to turn right at some point, and actually follow through on it, I might fly right into those trees. Plus there’s no predicting the 15-year-old on a snowboard who will fly over my head yelling, ‘Watch out, dude!’ You never know when you’ll have to change course, or why.”</a:t>
            </a:r>
          </a:p>
        </p:txBody>
      </p:sp>
      <p:sp>
        <p:nvSpPr>
          <p:cNvPr id="4" name="Slide Number Placeholder 3"/>
          <p:cNvSpPr>
            <a:spLocks noGrp="1"/>
          </p:cNvSpPr>
          <p:nvPr>
            <p:ph type="sldNum" sz="quarter" idx="10"/>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176999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26766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210718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1121478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rgbClr val="828383"/>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descr="School-of-Managemen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097" y="5579498"/>
            <a:ext cx="4215429" cy="1162876"/>
          </a:xfrm>
          <a:prstGeom prst="rect">
            <a:avLst/>
          </a:prstGeom>
        </p:spPr>
      </p:pic>
      <p:sp>
        <p:nvSpPr>
          <p:cNvPr id="6" name="TextBox 5">
            <a:extLst>
              <a:ext uri="{FF2B5EF4-FFF2-40B4-BE49-F238E27FC236}">
                <a16:creationId xmlns:a16="http://schemas.microsoft.com/office/drawing/2014/main" id="{280470B7-69FD-5445-BD11-7021C0FE11B4}"/>
              </a:ext>
            </a:extLst>
          </p:cNvPr>
          <p:cNvSpPr txBox="1"/>
          <p:nvPr userDrawn="1"/>
        </p:nvSpPr>
        <p:spPr>
          <a:xfrm>
            <a:off x="2685020" y="6450081"/>
            <a:ext cx="686328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Times" charset="0"/>
                <a:ea typeface="+mn-ea"/>
                <a:cs typeface="+mn-cs"/>
              </a:rPr>
              <a:t>© 2020 Mark Hjalmarson – Reproduction of this material is prohibited without the author’s written consent.</a:t>
            </a:r>
          </a:p>
          <a:p>
            <a:endParaRPr lang="en-US" sz="1200" dirty="0"/>
          </a:p>
        </p:txBody>
      </p:sp>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17872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Tree>
    <p:extLst>
      <p:ext uri="{BB962C8B-B14F-4D97-AF65-F5344CB8AC3E}">
        <p14:creationId xmlns:p14="http://schemas.microsoft.com/office/powerpoint/2010/main" val="78451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descr="School-of-Managemen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261" y="5576302"/>
            <a:ext cx="4223265" cy="1165039"/>
          </a:xfrm>
          <a:prstGeom prst="rect">
            <a:avLst/>
          </a:prstGeom>
        </p:spPr>
      </p:pic>
      <p:sp>
        <p:nvSpPr>
          <p:cNvPr id="6" name="TextBox 5">
            <a:extLst>
              <a:ext uri="{FF2B5EF4-FFF2-40B4-BE49-F238E27FC236}">
                <a16:creationId xmlns:a16="http://schemas.microsoft.com/office/drawing/2014/main" id="{BA0F3B41-1B59-FD45-B462-5C9C98306501}"/>
              </a:ext>
            </a:extLst>
          </p:cNvPr>
          <p:cNvSpPr txBox="1"/>
          <p:nvPr userDrawn="1"/>
        </p:nvSpPr>
        <p:spPr>
          <a:xfrm>
            <a:off x="2685020" y="6450081"/>
            <a:ext cx="686328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Times" charset="0"/>
                <a:ea typeface="+mn-ea"/>
                <a:cs typeface="+mn-cs"/>
              </a:rPr>
              <a:t>© 2020 Mark Hjalmarson – Reproduction of this material is prohibited without the author’s written consent.</a:t>
            </a:r>
          </a:p>
          <a:p>
            <a:endParaRPr lang="en-US" sz="1200" dirty="0"/>
          </a:p>
        </p:txBody>
      </p:sp>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rgbClr val="828383"/>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School-of-Managemen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372" y="-27384"/>
            <a:ext cx="3486864" cy="961893"/>
          </a:xfrm>
          <a:prstGeom prst="rect">
            <a:avLst/>
          </a:prstGeom>
        </p:spPr>
      </p:pic>
      <p:sp>
        <p:nvSpPr>
          <p:cNvPr id="8" name="TextBox 7">
            <a:extLst>
              <a:ext uri="{FF2B5EF4-FFF2-40B4-BE49-F238E27FC236}">
                <a16:creationId xmlns:a16="http://schemas.microsoft.com/office/drawing/2014/main" id="{0A06DAA0-2792-F74E-9619-02885FF81266}"/>
              </a:ext>
            </a:extLst>
          </p:cNvPr>
          <p:cNvSpPr txBox="1"/>
          <p:nvPr userDrawn="1"/>
        </p:nvSpPr>
        <p:spPr>
          <a:xfrm>
            <a:off x="2685020" y="6450081"/>
            <a:ext cx="686328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Times" charset="0"/>
                <a:ea typeface="+mn-ea"/>
                <a:cs typeface="+mn-cs"/>
              </a:rPr>
              <a:t>© 2020 Mark Hjalmarson – Reproduction of this material is prohibited without the author’s written consent.</a:t>
            </a:r>
          </a:p>
          <a:p>
            <a:endParaRPr lang="en-US" sz="1200" dirty="0"/>
          </a:p>
        </p:txBody>
      </p:sp>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School-of-Management_white.png"/>
          <p:cNvPicPr>
            <a:picLocks noChangeAspect="1"/>
          </p:cNvPicPr>
          <p:nvPr userDrawn="1"/>
        </p:nvPicPr>
        <p:blipFill rotWithShape="1">
          <a:blip r:embed="rId3">
            <a:extLst>
              <a:ext uri="{28A0092B-C50C-407E-A947-70E740481C1C}">
                <a14:useLocalDpi xmlns:a14="http://schemas.microsoft.com/office/drawing/2010/main" val="0"/>
              </a:ext>
            </a:extLst>
          </a:blip>
          <a:srcRect l="6339" t="19819" r="7510" b="24227"/>
          <a:stretch/>
        </p:blipFill>
        <p:spPr>
          <a:xfrm>
            <a:off x="381540" y="162905"/>
            <a:ext cx="3007929" cy="538910"/>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rgbClr val="828383"/>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Tree>
    <p:extLst>
      <p:ext uri="{BB962C8B-B14F-4D97-AF65-F5344CB8AC3E}">
        <p14:creationId xmlns:p14="http://schemas.microsoft.com/office/powerpoint/2010/main" val="174804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rgbClr val="828383"/>
                </a:solidFill>
                <a:latin typeface="Arial" charset="0"/>
                <a:ea typeface="Arial" charset="0"/>
                <a:cs typeface="Arial" charset="0"/>
              </a:rPr>
              <a:pPr/>
              <a:t>‹#›</a:t>
            </a:fld>
            <a:endParaRPr lang="en-US" sz="1600" b="1" dirty="0">
              <a:solidFill>
                <a:srgbClr val="828383"/>
              </a:solidFill>
              <a:latin typeface="Arial" charset="0"/>
              <a:ea typeface="Arial" charset="0"/>
              <a:cs typeface="Arial" charset="0"/>
            </a:endParaRPr>
          </a:p>
        </p:txBody>
      </p:sp>
      <p:pic>
        <p:nvPicPr>
          <p:cNvPr id="16" name="Picture 15" descr="School-of-Management_RGB.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8090" y="-27384"/>
            <a:ext cx="3486864" cy="961893"/>
          </a:xfrm>
          <a:prstGeom prst="rect">
            <a:avLst/>
          </a:prstGeom>
        </p:spPr>
      </p:pic>
      <p:sp>
        <p:nvSpPr>
          <p:cNvPr id="10" name="TextBox 9">
            <a:extLst>
              <a:ext uri="{FF2B5EF4-FFF2-40B4-BE49-F238E27FC236}">
                <a16:creationId xmlns:a16="http://schemas.microsoft.com/office/drawing/2014/main" id="{668555F8-5E95-8940-97D5-33F72FECC90F}"/>
              </a:ext>
            </a:extLst>
          </p:cNvPr>
          <p:cNvSpPr txBox="1"/>
          <p:nvPr userDrawn="1"/>
        </p:nvSpPr>
        <p:spPr>
          <a:xfrm>
            <a:off x="2685020" y="6450081"/>
            <a:ext cx="686328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Times" charset="0"/>
                <a:ea typeface="+mn-ea"/>
                <a:cs typeface="+mn-cs"/>
              </a:rPr>
              <a:t>© 2020 Mark Hjalmarson – Reproduction of this material is prohibited without the author’s written consent.</a:t>
            </a:r>
          </a:p>
          <a:p>
            <a:endParaRPr lang="en-US" sz="1200" dirty="0"/>
          </a:p>
        </p:txBody>
      </p:sp>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Lst>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rgbClr val="828383"/>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400" dirty="0">
                <a:solidFill>
                  <a:schemeClr val="tx1">
                    <a:lumMod val="50000"/>
                  </a:schemeClr>
                </a:solidFill>
              </a:rPr>
              <a:t>Week 8 – March 22</a:t>
            </a:r>
            <a:r>
              <a:rPr lang="en-US" sz="2400" baseline="30000" dirty="0">
                <a:solidFill>
                  <a:schemeClr val="tx1">
                    <a:lumMod val="50000"/>
                  </a:schemeClr>
                </a:solidFill>
              </a:rPr>
              <a:t>nd</a:t>
            </a:r>
            <a:r>
              <a:rPr lang="en-US" sz="2400" dirty="0">
                <a:solidFill>
                  <a:schemeClr val="tx1">
                    <a:lumMod val="50000"/>
                  </a:schemeClr>
                </a:solidFill>
              </a:rPr>
              <a:t>   </a:t>
            </a:r>
          </a:p>
        </p:txBody>
      </p:sp>
      <p:sp>
        <p:nvSpPr>
          <p:cNvPr id="3" name="Title 2"/>
          <p:cNvSpPr>
            <a:spLocks noGrp="1"/>
          </p:cNvSpPr>
          <p:nvPr>
            <p:ph type="ctrTitle"/>
          </p:nvPr>
        </p:nvSpPr>
        <p:spPr/>
        <p:txBody>
          <a:bodyPr>
            <a:normAutofit/>
          </a:bodyPr>
          <a:lstStyle/>
          <a:p>
            <a:r>
              <a:rPr lang="en-US" sz="4400" dirty="0"/>
              <a:t>MGS 425 (S1S &amp; S2S)</a:t>
            </a:r>
            <a:br>
              <a:rPr lang="en-US" sz="4400" dirty="0"/>
            </a:br>
            <a:r>
              <a:rPr lang="en-US" sz="4400" dirty="0"/>
              <a:t>Management of it projects</a:t>
            </a:r>
          </a:p>
        </p:txBody>
      </p:sp>
    </p:spTree>
    <p:extLst>
      <p:ext uri="{BB962C8B-B14F-4D97-AF65-F5344CB8AC3E}">
        <p14:creationId xmlns:p14="http://schemas.microsoft.com/office/powerpoint/2010/main" val="173667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5239" y="314090"/>
            <a:ext cx="7100887" cy="485698"/>
          </a:xfrm>
        </p:spPr>
        <p:txBody>
          <a:bodyPr>
            <a:normAutofit/>
          </a:bodyPr>
          <a:lstStyle/>
          <a:p>
            <a:r>
              <a:rPr lang="en-US" sz="2800" dirty="0"/>
              <a:t>Scrum Planning Principles</a:t>
            </a:r>
            <a:endParaRPr lang="en-US" dirty="0"/>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25782"/>
            <a:ext cx="10506059" cy="4378035"/>
          </a:xfrm>
        </p:spPr>
        <p:txBody>
          <a:bodyPr/>
          <a:lstStyle/>
          <a:p>
            <a:pPr marL="342900" indent="-342900">
              <a:lnSpc>
                <a:spcPct val="100000"/>
              </a:lnSpc>
              <a:spcBef>
                <a:spcPts val="400"/>
              </a:spcBef>
              <a:buFont typeface="Arial" panose="020B0604020202020204" pitchFamily="34" charset="0"/>
              <a:buChar char="•"/>
            </a:pPr>
            <a:r>
              <a:rPr lang="en-US" sz="2300" dirty="0"/>
              <a:t>When determining the proper balance between up-front and just-in-time planning, a key insight is to realize that creating a large inventory of predictive, not-yet-validated planning artifacts is potentially very wasteful. </a:t>
            </a:r>
          </a:p>
          <a:p>
            <a:pPr marL="342900" indent="-342900">
              <a:lnSpc>
                <a:spcPct val="100000"/>
              </a:lnSpc>
              <a:spcBef>
                <a:spcPts val="400"/>
              </a:spcBef>
              <a:buFont typeface="Arial" panose="020B0604020202020204" pitchFamily="34" charset="0"/>
              <a:buChar char="•"/>
            </a:pPr>
            <a:r>
              <a:rPr lang="en-US" sz="2300" dirty="0"/>
              <a:t>Correctly managing our inventory of planning artifacts is the economically sensible thing to do.</a:t>
            </a:r>
          </a:p>
          <a:p>
            <a:pPr marL="342900" indent="-342900">
              <a:lnSpc>
                <a:spcPct val="100000"/>
              </a:lnSpc>
              <a:spcBef>
                <a:spcPts val="400"/>
              </a:spcBef>
              <a:buFont typeface="Arial" panose="020B0604020202020204" pitchFamily="34" charset="0"/>
              <a:buChar char="•"/>
            </a:pPr>
            <a:r>
              <a:rPr lang="en-US" sz="2300" dirty="0"/>
              <a:t>As the development effort unfolds and we validate our assumptions by acquiring knowledge about what we’re doing, we’ll learn where our original plan was wrong and how it needs to adapt to new information.</a:t>
            </a:r>
          </a:p>
        </p:txBody>
      </p:sp>
      <p:sp>
        <p:nvSpPr>
          <p:cNvPr id="4" name="Title 2">
            <a:extLst>
              <a:ext uri="{FF2B5EF4-FFF2-40B4-BE49-F238E27FC236}">
                <a16:creationId xmlns:a16="http://schemas.microsoft.com/office/drawing/2014/main" id="{E8EE2E28-D2EC-3F43-A8B7-82D210E7C1E6}"/>
              </a:ext>
            </a:extLst>
          </p:cNvPr>
          <p:cNvSpPr txBox="1">
            <a:spLocks/>
          </p:cNvSpPr>
          <p:nvPr/>
        </p:nvSpPr>
        <p:spPr>
          <a:xfrm>
            <a:off x="326947" y="1325061"/>
            <a:ext cx="10881380" cy="485698"/>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pPr>
              <a:lnSpc>
                <a:spcPct val="100000"/>
              </a:lnSpc>
              <a:spcBef>
                <a:spcPts val="400"/>
              </a:spcBef>
            </a:pPr>
            <a:r>
              <a:rPr lang="en-US" sz="3200" dirty="0"/>
              <a:t>Correctly Manage the Planning Inventory</a:t>
            </a:r>
          </a:p>
        </p:txBody>
      </p:sp>
    </p:spTree>
    <p:extLst>
      <p:ext uri="{BB962C8B-B14F-4D97-AF65-F5344CB8AC3E}">
        <p14:creationId xmlns:p14="http://schemas.microsoft.com/office/powerpoint/2010/main" val="219379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5239" y="314090"/>
            <a:ext cx="7100887" cy="485698"/>
          </a:xfrm>
        </p:spPr>
        <p:txBody>
          <a:bodyPr>
            <a:normAutofit/>
          </a:bodyPr>
          <a:lstStyle/>
          <a:p>
            <a:r>
              <a:rPr lang="en-US" sz="2800" dirty="0"/>
              <a:t>Scrum Planning Principles</a:t>
            </a:r>
            <a:endParaRPr lang="en-US" dirty="0"/>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25782"/>
            <a:ext cx="10506059" cy="4378035"/>
          </a:xfrm>
        </p:spPr>
        <p:txBody>
          <a:bodyPr/>
          <a:lstStyle/>
          <a:p>
            <a:pPr marL="342900" indent="-342900">
              <a:lnSpc>
                <a:spcPct val="100000"/>
              </a:lnSpc>
              <a:spcBef>
                <a:spcPts val="400"/>
              </a:spcBef>
              <a:buFont typeface="Arial" panose="020B0604020202020204" pitchFamily="34" charset="0"/>
              <a:buChar char="•"/>
            </a:pPr>
            <a:r>
              <a:rPr lang="en-US" sz="2300" dirty="0"/>
              <a:t>Scrum favors smaller, more frequent releases because they provide faster feedback and improve a product’s return on investment (ROI). </a:t>
            </a:r>
          </a:p>
          <a:p>
            <a:pPr marL="342900" indent="-342900">
              <a:lnSpc>
                <a:spcPct val="100000"/>
              </a:lnSpc>
              <a:spcBef>
                <a:spcPts val="400"/>
              </a:spcBef>
              <a:buFont typeface="Arial" panose="020B0604020202020204" pitchFamily="34" charset="0"/>
              <a:buChar char="•"/>
            </a:pPr>
            <a:r>
              <a:rPr lang="en-US" sz="2300" dirty="0"/>
              <a:t>Lifecycle profits of our product are likely to improve by leveraging incremental development and multiple releases of smaller marketable subsets of features.</a:t>
            </a:r>
          </a:p>
        </p:txBody>
      </p:sp>
      <p:sp>
        <p:nvSpPr>
          <p:cNvPr id="4" name="Title 2">
            <a:extLst>
              <a:ext uri="{FF2B5EF4-FFF2-40B4-BE49-F238E27FC236}">
                <a16:creationId xmlns:a16="http://schemas.microsoft.com/office/drawing/2014/main" id="{E8EE2E28-D2EC-3F43-A8B7-82D210E7C1E6}"/>
              </a:ext>
            </a:extLst>
          </p:cNvPr>
          <p:cNvSpPr txBox="1">
            <a:spLocks/>
          </p:cNvSpPr>
          <p:nvPr/>
        </p:nvSpPr>
        <p:spPr>
          <a:xfrm>
            <a:off x="326947" y="1325061"/>
            <a:ext cx="10881380" cy="485698"/>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pPr>
              <a:lnSpc>
                <a:spcPct val="100000"/>
              </a:lnSpc>
              <a:spcBef>
                <a:spcPts val="400"/>
              </a:spcBef>
            </a:pPr>
            <a:r>
              <a:rPr lang="en-US" sz="3200" dirty="0"/>
              <a:t>Favor Smaller and More Frequent Releases</a:t>
            </a:r>
          </a:p>
        </p:txBody>
      </p:sp>
    </p:spTree>
    <p:extLst>
      <p:ext uri="{BB962C8B-B14F-4D97-AF65-F5344CB8AC3E}">
        <p14:creationId xmlns:p14="http://schemas.microsoft.com/office/powerpoint/2010/main" val="403419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5239" y="363157"/>
            <a:ext cx="7100887" cy="485698"/>
          </a:xfrm>
        </p:spPr>
        <p:txBody>
          <a:bodyPr>
            <a:normAutofit/>
          </a:bodyPr>
          <a:lstStyle/>
          <a:p>
            <a:r>
              <a:rPr lang="en-US" sz="2800" dirty="0"/>
              <a:t>Scrum Planning Principles</a:t>
            </a:r>
            <a:endParaRPr lang="en-US" dirty="0"/>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5" y="1925782"/>
            <a:ext cx="8580276" cy="4378035"/>
          </a:xfrm>
        </p:spPr>
        <p:txBody>
          <a:bodyPr/>
          <a:lstStyle/>
          <a:p>
            <a:pPr marL="342900" indent="-342900">
              <a:lnSpc>
                <a:spcPct val="100000"/>
              </a:lnSpc>
              <a:spcBef>
                <a:spcPts val="400"/>
              </a:spcBef>
              <a:buFont typeface="Arial" panose="020B0604020202020204" pitchFamily="34" charset="0"/>
              <a:buChar char="•"/>
            </a:pPr>
            <a:r>
              <a:rPr lang="en-US" sz="2200" dirty="0"/>
              <a:t>Consider the economics of a single-release product, as shown in Figure 14.4 (from Denne and Cleland-Huang 2003). </a:t>
            </a:r>
          </a:p>
          <a:p>
            <a:pPr marL="342900" indent="-342900">
              <a:lnSpc>
                <a:spcPct val="100000"/>
              </a:lnSpc>
              <a:spcBef>
                <a:spcPts val="400"/>
              </a:spcBef>
              <a:buFont typeface="Arial" panose="020B0604020202020204" pitchFamily="34" charset="0"/>
              <a:buChar char="•"/>
            </a:pPr>
            <a:r>
              <a:rPr lang="en-US" sz="2200" dirty="0"/>
              <a:t>At the beginning of development we are spending money (starting the investment period) without any return. </a:t>
            </a:r>
          </a:p>
          <a:p>
            <a:pPr marL="342900" indent="-342900">
              <a:lnSpc>
                <a:spcPct val="100000"/>
              </a:lnSpc>
              <a:spcBef>
                <a:spcPts val="400"/>
              </a:spcBef>
              <a:buFont typeface="Arial" panose="020B0604020202020204" pitchFamily="34" charset="0"/>
              <a:buChar char="•"/>
            </a:pPr>
            <a:r>
              <a:rPr lang="en-US" sz="2200" dirty="0"/>
              <a:t>The release of the product occurs on the downward slope of the curve during the investment period. </a:t>
            </a:r>
          </a:p>
          <a:p>
            <a:pPr marL="342900" indent="-342900">
              <a:lnSpc>
                <a:spcPct val="100000"/>
              </a:lnSpc>
              <a:spcBef>
                <a:spcPts val="400"/>
              </a:spcBef>
              <a:buFont typeface="Arial" panose="020B0604020202020204" pitchFamily="34" charset="0"/>
              <a:buChar char="•"/>
            </a:pPr>
            <a:r>
              <a:rPr lang="en-US" sz="2200" dirty="0"/>
              <a:t>Eventually we achieve self-funding, when the product’s revenue equals the cost of development. Once revenues exceed costs, we enter the payback period, where we start to recoup our investment. When total revenue equals total costs, we have achieved the breakeven point. </a:t>
            </a:r>
          </a:p>
          <a:p>
            <a:pPr marL="342900" indent="-342900">
              <a:lnSpc>
                <a:spcPct val="100000"/>
              </a:lnSpc>
              <a:spcBef>
                <a:spcPts val="400"/>
              </a:spcBef>
              <a:buFont typeface="Arial" panose="020B0604020202020204" pitchFamily="34" charset="0"/>
              <a:buChar char="•"/>
            </a:pPr>
            <a:r>
              <a:rPr lang="en-US" sz="2200" dirty="0"/>
              <a:t>From that point forward, the product is considered to be profitable.</a:t>
            </a:r>
          </a:p>
        </p:txBody>
      </p:sp>
      <p:sp>
        <p:nvSpPr>
          <p:cNvPr id="4" name="Title 2">
            <a:extLst>
              <a:ext uri="{FF2B5EF4-FFF2-40B4-BE49-F238E27FC236}">
                <a16:creationId xmlns:a16="http://schemas.microsoft.com/office/drawing/2014/main" id="{E8EE2E28-D2EC-3F43-A8B7-82D210E7C1E6}"/>
              </a:ext>
            </a:extLst>
          </p:cNvPr>
          <p:cNvSpPr txBox="1">
            <a:spLocks/>
          </p:cNvSpPr>
          <p:nvPr/>
        </p:nvSpPr>
        <p:spPr>
          <a:xfrm>
            <a:off x="326947" y="1325061"/>
            <a:ext cx="10881380" cy="485698"/>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pPr>
              <a:lnSpc>
                <a:spcPct val="100000"/>
              </a:lnSpc>
              <a:spcBef>
                <a:spcPts val="400"/>
              </a:spcBef>
            </a:pPr>
            <a:r>
              <a:rPr lang="en-US" sz="3200" dirty="0"/>
              <a:t>Favor Smaller and More Frequent Releases</a:t>
            </a:r>
          </a:p>
        </p:txBody>
      </p:sp>
      <p:pic>
        <p:nvPicPr>
          <p:cNvPr id="2" name="Picture 1">
            <a:extLst>
              <a:ext uri="{FF2B5EF4-FFF2-40B4-BE49-F238E27FC236}">
                <a16:creationId xmlns:a16="http://schemas.microsoft.com/office/drawing/2014/main" id="{E086B8CE-3B5D-E44D-89A6-90334D36E407}"/>
              </a:ext>
            </a:extLst>
          </p:cNvPr>
          <p:cNvPicPr>
            <a:picLocks noChangeAspect="1"/>
          </p:cNvPicPr>
          <p:nvPr/>
        </p:nvPicPr>
        <p:blipFill>
          <a:blip r:embed="rId3"/>
          <a:stretch>
            <a:fillRect/>
          </a:stretch>
        </p:blipFill>
        <p:spPr>
          <a:xfrm>
            <a:off x="8853056" y="2393319"/>
            <a:ext cx="3094608" cy="2066987"/>
          </a:xfrm>
          <a:prstGeom prst="rect">
            <a:avLst/>
          </a:prstGeom>
        </p:spPr>
      </p:pic>
    </p:spTree>
    <p:extLst>
      <p:ext uri="{BB962C8B-B14F-4D97-AF65-F5344CB8AC3E}">
        <p14:creationId xmlns:p14="http://schemas.microsoft.com/office/powerpoint/2010/main" val="10216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5239" y="363157"/>
            <a:ext cx="7100887" cy="485698"/>
          </a:xfrm>
        </p:spPr>
        <p:txBody>
          <a:bodyPr>
            <a:normAutofit/>
          </a:bodyPr>
          <a:lstStyle/>
          <a:p>
            <a:r>
              <a:rPr lang="en-US" sz="2800" dirty="0"/>
              <a:t>Scrum Planning Principles</a:t>
            </a:r>
            <a:endParaRPr lang="en-US" dirty="0"/>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25783"/>
            <a:ext cx="10990111" cy="1177636"/>
          </a:xfrm>
        </p:spPr>
        <p:txBody>
          <a:bodyPr/>
          <a:lstStyle/>
          <a:p>
            <a:pPr>
              <a:lnSpc>
                <a:spcPct val="100000"/>
              </a:lnSpc>
              <a:spcBef>
                <a:spcPts val="400"/>
              </a:spcBef>
            </a:pPr>
            <a:r>
              <a:rPr lang="en-US" sz="2200" dirty="0"/>
              <a:t>To illustrate the benefits of smaller, more frequent releases, assume we release twice instead of once (see Figure 14.5). In this case we reach self-funding, breakeven, and profitability sooner, thus improving the overall ROI for the product.</a:t>
            </a:r>
          </a:p>
        </p:txBody>
      </p:sp>
      <p:sp>
        <p:nvSpPr>
          <p:cNvPr id="4" name="Title 2">
            <a:extLst>
              <a:ext uri="{FF2B5EF4-FFF2-40B4-BE49-F238E27FC236}">
                <a16:creationId xmlns:a16="http://schemas.microsoft.com/office/drawing/2014/main" id="{E8EE2E28-D2EC-3F43-A8B7-82D210E7C1E6}"/>
              </a:ext>
            </a:extLst>
          </p:cNvPr>
          <p:cNvSpPr txBox="1">
            <a:spLocks/>
          </p:cNvSpPr>
          <p:nvPr/>
        </p:nvSpPr>
        <p:spPr>
          <a:xfrm>
            <a:off x="326947" y="1325061"/>
            <a:ext cx="10881380" cy="485698"/>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pPr>
              <a:lnSpc>
                <a:spcPct val="100000"/>
              </a:lnSpc>
              <a:spcBef>
                <a:spcPts val="400"/>
              </a:spcBef>
            </a:pPr>
            <a:r>
              <a:rPr lang="en-US" sz="3200" dirty="0"/>
              <a:t>Favor Smaller and More Frequent Releases</a:t>
            </a:r>
          </a:p>
        </p:txBody>
      </p:sp>
      <p:pic>
        <p:nvPicPr>
          <p:cNvPr id="5" name="Picture 4">
            <a:extLst>
              <a:ext uri="{FF2B5EF4-FFF2-40B4-BE49-F238E27FC236}">
                <a16:creationId xmlns:a16="http://schemas.microsoft.com/office/drawing/2014/main" id="{A70DAF71-00FE-3D46-99E2-D639241BE598}"/>
              </a:ext>
            </a:extLst>
          </p:cNvPr>
          <p:cNvPicPr>
            <a:picLocks noChangeAspect="1"/>
          </p:cNvPicPr>
          <p:nvPr/>
        </p:nvPicPr>
        <p:blipFill>
          <a:blip r:embed="rId3"/>
          <a:stretch>
            <a:fillRect/>
          </a:stretch>
        </p:blipFill>
        <p:spPr>
          <a:xfrm>
            <a:off x="6096000" y="3103419"/>
            <a:ext cx="4613564" cy="3232990"/>
          </a:xfrm>
          <a:prstGeom prst="rect">
            <a:avLst/>
          </a:prstGeom>
        </p:spPr>
      </p:pic>
      <p:pic>
        <p:nvPicPr>
          <p:cNvPr id="7" name="Picture 6">
            <a:extLst>
              <a:ext uri="{FF2B5EF4-FFF2-40B4-BE49-F238E27FC236}">
                <a16:creationId xmlns:a16="http://schemas.microsoft.com/office/drawing/2014/main" id="{DD5D5835-64CC-804B-A5F6-9745CE9A930C}"/>
              </a:ext>
            </a:extLst>
          </p:cNvPr>
          <p:cNvPicPr>
            <a:picLocks noChangeAspect="1"/>
          </p:cNvPicPr>
          <p:nvPr/>
        </p:nvPicPr>
        <p:blipFill>
          <a:blip r:embed="rId4"/>
          <a:stretch>
            <a:fillRect/>
          </a:stretch>
        </p:blipFill>
        <p:spPr>
          <a:xfrm>
            <a:off x="1026273" y="2998040"/>
            <a:ext cx="5004796" cy="3342862"/>
          </a:xfrm>
          <a:prstGeom prst="rect">
            <a:avLst/>
          </a:prstGeom>
        </p:spPr>
      </p:pic>
    </p:spTree>
    <p:extLst>
      <p:ext uri="{BB962C8B-B14F-4D97-AF65-F5344CB8AC3E}">
        <p14:creationId xmlns:p14="http://schemas.microsoft.com/office/powerpoint/2010/main" val="2312372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5239" y="363157"/>
            <a:ext cx="7100887" cy="485698"/>
          </a:xfrm>
        </p:spPr>
        <p:txBody>
          <a:bodyPr>
            <a:normAutofit/>
          </a:bodyPr>
          <a:lstStyle/>
          <a:p>
            <a:r>
              <a:rPr lang="en-US" sz="2800" dirty="0"/>
              <a:t>Scrum Planning Principles</a:t>
            </a:r>
            <a:endParaRPr lang="en-US" dirty="0"/>
          </a:p>
        </p:txBody>
      </p:sp>
      <p:sp>
        <p:nvSpPr>
          <p:cNvPr id="4" name="Title 2">
            <a:extLst>
              <a:ext uri="{FF2B5EF4-FFF2-40B4-BE49-F238E27FC236}">
                <a16:creationId xmlns:a16="http://schemas.microsoft.com/office/drawing/2014/main" id="{E8EE2E28-D2EC-3F43-A8B7-82D210E7C1E6}"/>
              </a:ext>
            </a:extLst>
          </p:cNvPr>
          <p:cNvSpPr txBox="1">
            <a:spLocks/>
          </p:cNvSpPr>
          <p:nvPr/>
        </p:nvSpPr>
        <p:spPr>
          <a:xfrm>
            <a:off x="326947" y="1325061"/>
            <a:ext cx="10881380" cy="485698"/>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pPr>
              <a:lnSpc>
                <a:spcPct val="100000"/>
              </a:lnSpc>
              <a:spcBef>
                <a:spcPts val="400"/>
              </a:spcBef>
            </a:pPr>
            <a:r>
              <a:rPr lang="en-US" sz="3200" dirty="0"/>
              <a:t>Favor Smaller and More Frequent Releases</a:t>
            </a:r>
          </a:p>
        </p:txBody>
      </p:sp>
      <p:pic>
        <p:nvPicPr>
          <p:cNvPr id="9" name="Picture 8">
            <a:extLst>
              <a:ext uri="{FF2B5EF4-FFF2-40B4-BE49-F238E27FC236}">
                <a16:creationId xmlns:a16="http://schemas.microsoft.com/office/drawing/2014/main" id="{39790A98-AB37-3341-B48D-BD4A18875979}"/>
              </a:ext>
            </a:extLst>
          </p:cNvPr>
          <p:cNvPicPr>
            <a:picLocks noChangeAspect="1"/>
          </p:cNvPicPr>
          <p:nvPr/>
        </p:nvPicPr>
        <p:blipFill>
          <a:blip r:embed="rId3"/>
          <a:stretch>
            <a:fillRect/>
          </a:stretch>
        </p:blipFill>
        <p:spPr>
          <a:xfrm>
            <a:off x="2683198" y="1945010"/>
            <a:ext cx="6168875" cy="1759167"/>
          </a:xfrm>
          <a:prstGeom prst="rect">
            <a:avLst/>
          </a:prstGeom>
        </p:spPr>
      </p:pic>
      <p:pic>
        <p:nvPicPr>
          <p:cNvPr id="10" name="Picture 9">
            <a:extLst>
              <a:ext uri="{FF2B5EF4-FFF2-40B4-BE49-F238E27FC236}">
                <a16:creationId xmlns:a16="http://schemas.microsoft.com/office/drawing/2014/main" id="{7143F7ED-5C4C-1241-A0B2-4DC79FF55552}"/>
              </a:ext>
            </a:extLst>
          </p:cNvPr>
          <p:cNvPicPr>
            <a:picLocks noChangeAspect="1"/>
          </p:cNvPicPr>
          <p:nvPr/>
        </p:nvPicPr>
        <p:blipFill>
          <a:blip r:embed="rId4"/>
          <a:stretch>
            <a:fillRect/>
          </a:stretch>
        </p:blipFill>
        <p:spPr>
          <a:xfrm>
            <a:off x="2470254" y="3838428"/>
            <a:ext cx="6594764" cy="2097145"/>
          </a:xfrm>
          <a:prstGeom prst="rect">
            <a:avLst/>
          </a:prstGeom>
        </p:spPr>
      </p:pic>
    </p:spTree>
    <p:extLst>
      <p:ext uri="{BB962C8B-B14F-4D97-AF65-F5344CB8AC3E}">
        <p14:creationId xmlns:p14="http://schemas.microsoft.com/office/powerpoint/2010/main" val="765598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5239" y="314090"/>
            <a:ext cx="7100887" cy="485698"/>
          </a:xfrm>
        </p:spPr>
        <p:txBody>
          <a:bodyPr>
            <a:normAutofit/>
          </a:bodyPr>
          <a:lstStyle/>
          <a:p>
            <a:r>
              <a:rPr lang="en-US" sz="2800" dirty="0"/>
              <a:t>Scrum Planning Principles</a:t>
            </a:r>
            <a:endParaRPr lang="en-US" dirty="0"/>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25782"/>
            <a:ext cx="10506059" cy="4378035"/>
          </a:xfrm>
        </p:spPr>
        <p:txBody>
          <a:bodyPr/>
          <a:lstStyle/>
          <a:p>
            <a:pPr marL="342900" indent="-342900">
              <a:lnSpc>
                <a:spcPct val="100000"/>
              </a:lnSpc>
              <a:spcBef>
                <a:spcPts val="400"/>
              </a:spcBef>
              <a:buFont typeface="Arial" panose="020B0604020202020204" pitchFamily="34" charset="0"/>
              <a:buChar char="•"/>
            </a:pPr>
            <a:r>
              <a:rPr lang="en-US" sz="2300" dirty="0"/>
              <a:t>There are some limitations to this approach. </a:t>
            </a:r>
          </a:p>
          <a:p>
            <a:pPr marL="342900" indent="-342900">
              <a:lnSpc>
                <a:spcPct val="100000"/>
              </a:lnSpc>
              <a:spcBef>
                <a:spcPts val="400"/>
              </a:spcBef>
              <a:buFont typeface="Arial" panose="020B0604020202020204" pitchFamily="34" charset="0"/>
              <a:buChar char="•"/>
            </a:pPr>
            <a:r>
              <a:rPr lang="en-US" sz="2300" dirty="0"/>
              <a:t>First, for any product there is a minimum releasable or marketable set of features. </a:t>
            </a:r>
          </a:p>
          <a:p>
            <a:pPr marL="342900" indent="-342900">
              <a:lnSpc>
                <a:spcPct val="100000"/>
              </a:lnSpc>
              <a:spcBef>
                <a:spcPts val="400"/>
              </a:spcBef>
              <a:buFont typeface="Arial" panose="020B0604020202020204" pitchFamily="34" charset="0"/>
              <a:buChar char="•"/>
            </a:pPr>
            <a:r>
              <a:rPr lang="en-US" sz="2300" dirty="0"/>
              <a:t>Therefore, we can’t just continue making the initial release smaller, because eventually it becomes so small as to not be marketable. </a:t>
            </a:r>
          </a:p>
          <a:p>
            <a:pPr marL="342900" indent="-342900">
              <a:lnSpc>
                <a:spcPct val="100000"/>
              </a:lnSpc>
              <a:spcBef>
                <a:spcPts val="400"/>
              </a:spcBef>
              <a:buFont typeface="Arial" panose="020B0604020202020204" pitchFamily="34" charset="0"/>
              <a:buChar char="•"/>
            </a:pPr>
            <a:r>
              <a:rPr lang="en-US" sz="2300" dirty="0"/>
              <a:t>Also, in some markets smaller and more frequent releases might not be an option. </a:t>
            </a:r>
          </a:p>
          <a:p>
            <a:pPr marL="342900" indent="-342900">
              <a:lnSpc>
                <a:spcPct val="100000"/>
              </a:lnSpc>
              <a:spcBef>
                <a:spcPts val="400"/>
              </a:spcBef>
              <a:buFont typeface="Arial" panose="020B0604020202020204" pitchFamily="34" charset="0"/>
              <a:buChar char="•"/>
            </a:pPr>
            <a:r>
              <a:rPr lang="en-US" sz="2300" dirty="0"/>
              <a:t>However, if your marketplace is open to receiving partial value sooner, delivering smaller and more frequent marketable releases is a very important principle to follow.</a:t>
            </a:r>
          </a:p>
        </p:txBody>
      </p:sp>
      <p:sp>
        <p:nvSpPr>
          <p:cNvPr id="4" name="Title 2">
            <a:extLst>
              <a:ext uri="{FF2B5EF4-FFF2-40B4-BE49-F238E27FC236}">
                <a16:creationId xmlns:a16="http://schemas.microsoft.com/office/drawing/2014/main" id="{E8EE2E28-D2EC-3F43-A8B7-82D210E7C1E6}"/>
              </a:ext>
            </a:extLst>
          </p:cNvPr>
          <p:cNvSpPr txBox="1">
            <a:spLocks/>
          </p:cNvSpPr>
          <p:nvPr/>
        </p:nvSpPr>
        <p:spPr>
          <a:xfrm>
            <a:off x="326947" y="1325061"/>
            <a:ext cx="10881380" cy="485698"/>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pPr>
              <a:lnSpc>
                <a:spcPct val="100000"/>
              </a:lnSpc>
              <a:spcBef>
                <a:spcPts val="400"/>
              </a:spcBef>
            </a:pPr>
            <a:r>
              <a:rPr lang="en-US" sz="3200" dirty="0"/>
              <a:t>Favor Smaller and More Frequent Releases</a:t>
            </a:r>
          </a:p>
        </p:txBody>
      </p:sp>
    </p:spTree>
    <p:extLst>
      <p:ext uri="{BB962C8B-B14F-4D97-AF65-F5344CB8AC3E}">
        <p14:creationId xmlns:p14="http://schemas.microsoft.com/office/powerpoint/2010/main" val="237553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5239" y="314090"/>
            <a:ext cx="7100887" cy="485698"/>
          </a:xfrm>
        </p:spPr>
        <p:txBody>
          <a:bodyPr>
            <a:normAutofit/>
          </a:bodyPr>
          <a:lstStyle/>
          <a:p>
            <a:r>
              <a:rPr lang="en-US" sz="2800" dirty="0"/>
              <a:t>Scrum Planning Principles</a:t>
            </a:r>
            <a:endParaRPr lang="en-US" dirty="0"/>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25782"/>
            <a:ext cx="10506059" cy="4378035"/>
          </a:xfrm>
        </p:spPr>
        <p:txBody>
          <a:bodyPr/>
          <a:lstStyle/>
          <a:p>
            <a:pPr marL="342900" indent="-342900">
              <a:lnSpc>
                <a:spcPct val="100000"/>
              </a:lnSpc>
              <a:spcBef>
                <a:spcPts val="400"/>
              </a:spcBef>
              <a:buFont typeface="Arial" panose="020B0604020202020204" pitchFamily="34" charset="0"/>
              <a:buChar char="•"/>
            </a:pPr>
            <a:r>
              <a:rPr lang="en-US" sz="2300" dirty="0"/>
              <a:t>There is no amount of up-front predicting or guessing that will replace doing something, learning fast, and then pivoting if necessary. </a:t>
            </a:r>
          </a:p>
          <a:p>
            <a:pPr marL="342900" indent="-342900">
              <a:lnSpc>
                <a:spcPct val="100000"/>
              </a:lnSpc>
              <a:spcBef>
                <a:spcPts val="400"/>
              </a:spcBef>
              <a:buFont typeface="Arial" panose="020B0604020202020204" pitchFamily="34" charset="0"/>
              <a:buChar char="•"/>
            </a:pPr>
            <a:r>
              <a:rPr lang="en-US" sz="2300" dirty="0"/>
              <a:t>Pivoting means changing directions while staying grounded in what we’ve learned. </a:t>
            </a:r>
          </a:p>
          <a:p>
            <a:pPr marL="342900" indent="-342900">
              <a:lnSpc>
                <a:spcPct val="100000"/>
              </a:lnSpc>
              <a:spcBef>
                <a:spcPts val="400"/>
              </a:spcBef>
              <a:buFont typeface="Arial" panose="020B0604020202020204" pitchFamily="34" charset="0"/>
              <a:buChar char="•"/>
            </a:pPr>
            <a:r>
              <a:rPr lang="en-US" sz="2300" dirty="0" err="1"/>
              <a:t>Ries</a:t>
            </a:r>
            <a:r>
              <a:rPr lang="en-US" sz="2300" dirty="0"/>
              <a:t> defines pivoting to be “a structured course correction designed to test a new fundamental hypothesis about the product, strategy, and engine of growth” (</a:t>
            </a:r>
            <a:r>
              <a:rPr lang="en-US" sz="2300" dirty="0" err="1"/>
              <a:t>Ries</a:t>
            </a:r>
            <a:r>
              <a:rPr lang="en-US" sz="2300" dirty="0"/>
              <a:t> 2011). </a:t>
            </a:r>
          </a:p>
          <a:p>
            <a:pPr marL="342900" indent="-342900">
              <a:lnSpc>
                <a:spcPct val="100000"/>
              </a:lnSpc>
              <a:spcBef>
                <a:spcPts val="400"/>
              </a:spcBef>
              <a:buFont typeface="Arial" panose="020B0604020202020204" pitchFamily="34" charset="0"/>
              <a:buChar char="•"/>
            </a:pPr>
            <a:r>
              <a:rPr lang="en-US" sz="2300" dirty="0"/>
              <a:t>Our goal is to move through the learning loop quickly and economically. So we should structure our plans with learning as a key goal. By getting fast feedback, we can determine whether our plans are taking us in a viable direction. If not, we can pivot or redirect ourselves.</a:t>
            </a:r>
          </a:p>
        </p:txBody>
      </p:sp>
      <p:sp>
        <p:nvSpPr>
          <p:cNvPr id="4" name="Title 2">
            <a:extLst>
              <a:ext uri="{FF2B5EF4-FFF2-40B4-BE49-F238E27FC236}">
                <a16:creationId xmlns:a16="http://schemas.microsoft.com/office/drawing/2014/main" id="{E8EE2E28-D2EC-3F43-A8B7-82D210E7C1E6}"/>
              </a:ext>
            </a:extLst>
          </p:cNvPr>
          <p:cNvSpPr txBox="1">
            <a:spLocks/>
          </p:cNvSpPr>
          <p:nvPr/>
        </p:nvSpPr>
        <p:spPr>
          <a:xfrm>
            <a:off x="326947" y="1325061"/>
            <a:ext cx="10881380" cy="485698"/>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pPr>
              <a:lnSpc>
                <a:spcPct val="100000"/>
              </a:lnSpc>
              <a:spcBef>
                <a:spcPts val="400"/>
              </a:spcBef>
            </a:pPr>
            <a:r>
              <a:rPr lang="en-US" sz="3200" dirty="0"/>
              <a:t>Plan to Learn Fast and Pivot When Necessary</a:t>
            </a:r>
          </a:p>
        </p:txBody>
      </p:sp>
    </p:spTree>
    <p:extLst>
      <p:ext uri="{BB962C8B-B14F-4D97-AF65-F5344CB8AC3E}">
        <p14:creationId xmlns:p14="http://schemas.microsoft.com/office/powerpoint/2010/main" val="288628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5239" y="314090"/>
            <a:ext cx="7100887" cy="485698"/>
          </a:xfrm>
        </p:spPr>
        <p:txBody>
          <a:bodyPr>
            <a:normAutofit/>
          </a:bodyPr>
          <a:lstStyle/>
          <a:p>
            <a:r>
              <a:rPr lang="en-US" sz="2800" dirty="0"/>
              <a:t>Scrum Planning Principles</a:t>
            </a:r>
            <a:endParaRPr lang="en-US" dirty="0"/>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25782"/>
            <a:ext cx="10506059" cy="4378035"/>
          </a:xfrm>
        </p:spPr>
        <p:txBody>
          <a:bodyPr/>
          <a:lstStyle/>
          <a:p>
            <a:pPr marL="342900" indent="-342900">
              <a:lnSpc>
                <a:spcPct val="100000"/>
              </a:lnSpc>
              <a:spcBef>
                <a:spcPts val="400"/>
              </a:spcBef>
              <a:buFont typeface="Arial" panose="020B0604020202020204" pitchFamily="34" charset="0"/>
              <a:buChar char="•"/>
            </a:pPr>
            <a:r>
              <a:rPr lang="en-US" sz="2300" dirty="0"/>
              <a:t>Discussed and provided an overview of several Scrum planning principles.</a:t>
            </a:r>
          </a:p>
          <a:p>
            <a:pPr marL="342900" indent="-342900">
              <a:lnSpc>
                <a:spcPct val="100000"/>
              </a:lnSpc>
              <a:spcBef>
                <a:spcPts val="400"/>
              </a:spcBef>
              <a:buFont typeface="Arial" panose="020B0604020202020204" pitchFamily="34" charset="0"/>
              <a:buChar char="•"/>
            </a:pPr>
            <a:r>
              <a:rPr lang="en-US" sz="2300" dirty="0"/>
              <a:t>These principles enable us to plan in an economically sensible fashion by doing a helpful amount of up-front planning, balanced with more detailed, just-in-time planning as we learn more about what we are building and how to build it. </a:t>
            </a:r>
          </a:p>
        </p:txBody>
      </p:sp>
      <p:sp>
        <p:nvSpPr>
          <p:cNvPr id="4" name="Title 2">
            <a:extLst>
              <a:ext uri="{FF2B5EF4-FFF2-40B4-BE49-F238E27FC236}">
                <a16:creationId xmlns:a16="http://schemas.microsoft.com/office/drawing/2014/main" id="{E8EE2E28-D2EC-3F43-A8B7-82D210E7C1E6}"/>
              </a:ext>
            </a:extLst>
          </p:cNvPr>
          <p:cNvSpPr txBox="1">
            <a:spLocks/>
          </p:cNvSpPr>
          <p:nvPr/>
        </p:nvSpPr>
        <p:spPr>
          <a:xfrm>
            <a:off x="326947" y="1325061"/>
            <a:ext cx="10881380" cy="485698"/>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pPr>
              <a:lnSpc>
                <a:spcPct val="100000"/>
              </a:lnSpc>
              <a:spcBef>
                <a:spcPts val="400"/>
              </a:spcBef>
            </a:pPr>
            <a:r>
              <a:rPr lang="en-US" sz="3200" dirty="0"/>
              <a:t>Closing</a:t>
            </a:r>
          </a:p>
        </p:txBody>
      </p:sp>
    </p:spTree>
    <p:extLst>
      <p:ext uri="{BB962C8B-B14F-4D97-AF65-F5344CB8AC3E}">
        <p14:creationId xmlns:p14="http://schemas.microsoft.com/office/powerpoint/2010/main" val="453559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BDB2432-EB4F-004A-97C7-478416C9C285}"/>
              </a:ext>
            </a:extLst>
          </p:cNvPr>
          <p:cNvSpPr txBox="1">
            <a:spLocks/>
          </p:cNvSpPr>
          <p:nvPr/>
        </p:nvSpPr>
        <p:spPr>
          <a:xfrm>
            <a:off x="326948" y="1325061"/>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Sources</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20773" y="2336032"/>
            <a:ext cx="10226739" cy="3881888"/>
          </a:xfrm>
        </p:spPr>
        <p:txBody>
          <a:bodyPr/>
          <a:lstStyle/>
          <a:p>
            <a:pPr algn="ctr">
              <a:lnSpc>
                <a:spcPct val="100000"/>
              </a:lnSpc>
              <a:spcBef>
                <a:spcPts val="400"/>
              </a:spcBef>
            </a:pPr>
            <a:r>
              <a:rPr lang="en-US" sz="2200" dirty="0"/>
              <a:t>Unless otherwise noted, all material in these slides were used from the textbook for this course:</a:t>
            </a:r>
          </a:p>
          <a:p>
            <a:pPr algn="ctr">
              <a:lnSpc>
                <a:spcPct val="100000"/>
              </a:lnSpc>
              <a:spcBef>
                <a:spcPts val="400"/>
              </a:spcBef>
            </a:pPr>
            <a:endParaRPr lang="en-US" sz="2200" dirty="0"/>
          </a:p>
          <a:p>
            <a:pPr algn="ctr">
              <a:lnSpc>
                <a:spcPct val="100000"/>
              </a:lnSpc>
              <a:spcBef>
                <a:spcPts val="400"/>
              </a:spcBef>
            </a:pPr>
            <a:r>
              <a:rPr lang="en-US" sz="2200" dirty="0"/>
              <a:t>Rubin, Kenneth S., Essential Scrum: A Practical Guide to the Most</a:t>
            </a:r>
          </a:p>
          <a:p>
            <a:pPr algn="ctr">
              <a:lnSpc>
                <a:spcPct val="100000"/>
              </a:lnSpc>
              <a:spcBef>
                <a:spcPts val="400"/>
              </a:spcBef>
            </a:pPr>
            <a:r>
              <a:rPr lang="en-US" sz="2200" dirty="0"/>
              <a:t>Popular Agile Process, 1st Edition. Addison-Wesley Professional; 1</a:t>
            </a:r>
            <a:r>
              <a:rPr lang="en-US" sz="2200" baseline="30000" dirty="0"/>
              <a:t>st</a:t>
            </a:r>
            <a:r>
              <a:rPr lang="en-US" sz="2200" dirty="0"/>
              <a:t> </a:t>
            </a:r>
          </a:p>
          <a:p>
            <a:pPr algn="ctr">
              <a:lnSpc>
                <a:spcPct val="100000"/>
              </a:lnSpc>
              <a:spcBef>
                <a:spcPts val="400"/>
              </a:spcBef>
            </a:pPr>
            <a:r>
              <a:rPr lang="en-US" sz="2200" dirty="0"/>
              <a:t>edition (August 5, 2012). ISBN-13: 978-0137043293.</a:t>
            </a:r>
          </a:p>
        </p:txBody>
      </p:sp>
    </p:spTree>
    <p:extLst>
      <p:ext uri="{BB962C8B-B14F-4D97-AF65-F5344CB8AC3E}">
        <p14:creationId xmlns:p14="http://schemas.microsoft.com/office/powerpoint/2010/main" val="338761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9467" y="2369126"/>
            <a:ext cx="10347915" cy="3699155"/>
          </a:xfrm>
        </p:spPr>
        <p:txBody>
          <a:bodyPr/>
          <a:lstStyle/>
          <a:p>
            <a:pPr marL="285750" indent="-285750">
              <a:buFont typeface="Arial" panose="020B0604020202020204" pitchFamily="34" charset="0"/>
              <a:buChar char="•"/>
            </a:pPr>
            <a:r>
              <a:rPr lang="en-US" sz="2400" dirty="0"/>
              <a:t>Chapter 14 – Scrum Planning Principles </a:t>
            </a:r>
          </a:p>
          <a:p>
            <a:pPr marL="285750" indent="-285750">
              <a:buFont typeface="Arial" panose="020B0604020202020204" pitchFamily="34" charset="0"/>
              <a:buChar char="•"/>
            </a:pPr>
            <a:r>
              <a:rPr lang="en-US" sz="2400" dirty="0" err="1"/>
              <a:t>TopHat</a:t>
            </a:r>
            <a:r>
              <a:rPr lang="en-US" sz="2400" dirty="0"/>
              <a:t> assignment will be given based on material from this week.</a:t>
            </a:r>
          </a:p>
          <a:p>
            <a:pPr marL="285750" indent="-285750">
              <a:buFont typeface="Arial" panose="020B0604020202020204" pitchFamily="34" charset="0"/>
              <a:buChar char="•"/>
            </a:pPr>
            <a:r>
              <a:rPr lang="en-US" sz="2400" dirty="0"/>
              <a:t>REMINDER: Deliverable 1 for the Final Term Paper </a:t>
            </a:r>
          </a:p>
          <a:p>
            <a:pPr marL="742939" lvl="1" indent="-285750">
              <a:buFont typeface="Arial" panose="020B0604020202020204" pitchFamily="34" charset="0"/>
              <a:buChar char="•"/>
            </a:pPr>
            <a:r>
              <a:rPr lang="en-US" sz="2400" dirty="0"/>
              <a:t>Due date is 11:59 pm, Sunday, March 28th.</a:t>
            </a:r>
          </a:p>
        </p:txBody>
      </p:sp>
      <p:sp>
        <p:nvSpPr>
          <p:cNvPr id="3" name="Title 2"/>
          <p:cNvSpPr>
            <a:spLocks noGrp="1"/>
          </p:cNvSpPr>
          <p:nvPr>
            <p:ph type="title"/>
          </p:nvPr>
        </p:nvSpPr>
        <p:spPr>
          <a:xfrm>
            <a:off x="569468" y="1320800"/>
            <a:ext cx="10515600" cy="716084"/>
          </a:xfrm>
        </p:spPr>
        <p:txBody>
          <a:bodyPr/>
          <a:lstStyle/>
          <a:p>
            <a:r>
              <a:rPr lang="en-US" dirty="0"/>
              <a:t>Agenda</a:t>
            </a:r>
          </a:p>
        </p:txBody>
      </p:sp>
    </p:spTree>
    <p:extLst>
      <p:ext uri="{BB962C8B-B14F-4D97-AF65-F5344CB8AC3E}">
        <p14:creationId xmlns:p14="http://schemas.microsoft.com/office/powerpoint/2010/main" val="43815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367" y="1490663"/>
            <a:ext cx="7931451" cy="2387600"/>
          </a:xfrm>
        </p:spPr>
        <p:txBody>
          <a:bodyPr/>
          <a:lstStyle/>
          <a:p>
            <a:r>
              <a:rPr lang="en-US" dirty="0"/>
              <a:t>Scrum planning principles</a:t>
            </a:r>
          </a:p>
        </p:txBody>
      </p:sp>
      <p:sp>
        <p:nvSpPr>
          <p:cNvPr id="3" name="Subtitle 2"/>
          <p:cNvSpPr>
            <a:spLocks noGrp="1"/>
          </p:cNvSpPr>
          <p:nvPr>
            <p:ph type="subTitle" idx="1"/>
          </p:nvPr>
        </p:nvSpPr>
        <p:spPr/>
        <p:txBody>
          <a:bodyPr/>
          <a:lstStyle/>
          <a:p>
            <a:r>
              <a:rPr lang="en-US" dirty="0">
                <a:solidFill>
                  <a:srgbClr val="333333"/>
                </a:solidFill>
              </a:rPr>
              <a:t>Chapter 14</a:t>
            </a:r>
          </a:p>
        </p:txBody>
      </p:sp>
    </p:spTree>
    <p:extLst>
      <p:ext uri="{BB962C8B-B14F-4D97-AF65-F5344CB8AC3E}">
        <p14:creationId xmlns:p14="http://schemas.microsoft.com/office/powerpoint/2010/main" val="3380584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0453" y="314090"/>
            <a:ext cx="5286274" cy="485698"/>
          </a:xfrm>
        </p:spPr>
        <p:txBody>
          <a:bodyPr>
            <a:normAutofit fontScale="90000"/>
          </a:bodyPr>
          <a:lstStyle/>
          <a:p>
            <a:pPr>
              <a:lnSpc>
                <a:spcPct val="100000"/>
              </a:lnSpc>
              <a:spcBef>
                <a:spcPts val="400"/>
              </a:spcBef>
            </a:pPr>
            <a:r>
              <a:rPr lang="en-US" sz="2800" dirty="0"/>
              <a:t>Scrum Planning Principles</a:t>
            </a:r>
          </a:p>
        </p:txBody>
      </p:sp>
      <p:sp>
        <p:nvSpPr>
          <p:cNvPr id="5" name="Title 2">
            <a:extLst>
              <a:ext uri="{FF2B5EF4-FFF2-40B4-BE49-F238E27FC236}">
                <a16:creationId xmlns:a16="http://schemas.microsoft.com/office/drawing/2014/main" id="{FBDB2432-EB4F-004A-97C7-478416C9C285}"/>
              </a:ext>
            </a:extLst>
          </p:cNvPr>
          <p:cNvSpPr txBox="1">
            <a:spLocks/>
          </p:cNvSpPr>
          <p:nvPr/>
        </p:nvSpPr>
        <p:spPr>
          <a:xfrm>
            <a:off x="326948" y="1325061"/>
            <a:ext cx="9753754"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Chapter Agenda – Start of Planning Section of the Book</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14526"/>
            <a:ext cx="9544688" cy="4363612"/>
          </a:xfrm>
        </p:spPr>
        <p:txBody>
          <a:bodyPr/>
          <a:lstStyle/>
          <a:p>
            <a:pPr marL="342900" indent="-342900">
              <a:lnSpc>
                <a:spcPct val="100000"/>
              </a:lnSpc>
              <a:spcBef>
                <a:spcPts val="400"/>
              </a:spcBef>
              <a:buFont typeface="Arial" panose="020B0604020202020204" pitchFamily="34" charset="0"/>
              <a:buChar char="•"/>
            </a:pPr>
            <a:r>
              <a:rPr lang="en-US" sz="2400" dirty="0"/>
              <a:t>Overview</a:t>
            </a:r>
          </a:p>
          <a:p>
            <a:pPr marL="342900" indent="-342900">
              <a:lnSpc>
                <a:spcPct val="100000"/>
              </a:lnSpc>
              <a:spcBef>
                <a:spcPts val="400"/>
              </a:spcBef>
              <a:buFont typeface="Arial" panose="020B0604020202020204" pitchFamily="34" charset="0"/>
              <a:buChar char="•"/>
            </a:pPr>
            <a:r>
              <a:rPr lang="en-US" sz="2400" dirty="0"/>
              <a:t>Don’t Assume We Can Get the Plans Right Up Front</a:t>
            </a:r>
          </a:p>
          <a:p>
            <a:pPr marL="342900" indent="-342900">
              <a:lnSpc>
                <a:spcPct val="100000"/>
              </a:lnSpc>
              <a:spcBef>
                <a:spcPts val="400"/>
              </a:spcBef>
              <a:buFont typeface="Arial" panose="020B0604020202020204" pitchFamily="34" charset="0"/>
              <a:buChar char="•"/>
            </a:pPr>
            <a:r>
              <a:rPr lang="en-US" sz="2400" dirty="0"/>
              <a:t>Up-Front Planning Should Be Helpful without Being Excessive</a:t>
            </a:r>
          </a:p>
          <a:p>
            <a:pPr marL="342900" indent="-342900">
              <a:lnSpc>
                <a:spcPct val="100000"/>
              </a:lnSpc>
              <a:spcBef>
                <a:spcPts val="400"/>
              </a:spcBef>
              <a:buFont typeface="Arial" panose="020B0604020202020204" pitchFamily="34" charset="0"/>
              <a:buChar char="•"/>
            </a:pPr>
            <a:r>
              <a:rPr lang="en-US" sz="2400" dirty="0"/>
              <a:t>Keep Planning Options Open Until the Last Responsible Moment</a:t>
            </a:r>
          </a:p>
          <a:p>
            <a:pPr marL="342900" indent="-342900">
              <a:lnSpc>
                <a:spcPct val="100000"/>
              </a:lnSpc>
              <a:spcBef>
                <a:spcPts val="400"/>
              </a:spcBef>
              <a:buFont typeface="Arial" panose="020B0604020202020204" pitchFamily="34" charset="0"/>
              <a:buChar char="•"/>
            </a:pPr>
            <a:r>
              <a:rPr lang="en-US" sz="2400" dirty="0"/>
              <a:t>Focus More on Adapting and </a:t>
            </a:r>
            <a:r>
              <a:rPr lang="en-US" sz="2400" dirty="0" err="1"/>
              <a:t>Replanning</a:t>
            </a:r>
            <a:r>
              <a:rPr lang="en-US" sz="2400" dirty="0"/>
              <a:t> Than on Conforming to a Plan</a:t>
            </a:r>
          </a:p>
          <a:p>
            <a:pPr marL="342900" indent="-342900">
              <a:lnSpc>
                <a:spcPct val="100000"/>
              </a:lnSpc>
              <a:spcBef>
                <a:spcPts val="400"/>
              </a:spcBef>
              <a:buFont typeface="Arial" panose="020B0604020202020204" pitchFamily="34" charset="0"/>
              <a:buChar char="•"/>
            </a:pPr>
            <a:r>
              <a:rPr lang="en-US" sz="2400" dirty="0"/>
              <a:t>Correctly Manage the Planning Inventory</a:t>
            </a:r>
          </a:p>
          <a:p>
            <a:pPr marL="342900" indent="-342900">
              <a:lnSpc>
                <a:spcPct val="100000"/>
              </a:lnSpc>
              <a:spcBef>
                <a:spcPts val="400"/>
              </a:spcBef>
              <a:buFont typeface="Arial" panose="020B0604020202020204" pitchFamily="34" charset="0"/>
              <a:buChar char="•"/>
            </a:pPr>
            <a:r>
              <a:rPr lang="en-US" sz="2400" dirty="0"/>
              <a:t>Favor Smaller and More Frequent Releases</a:t>
            </a:r>
          </a:p>
          <a:p>
            <a:pPr marL="342900" indent="-342900">
              <a:lnSpc>
                <a:spcPct val="100000"/>
              </a:lnSpc>
              <a:spcBef>
                <a:spcPts val="400"/>
              </a:spcBef>
              <a:buFont typeface="Arial" panose="020B0604020202020204" pitchFamily="34" charset="0"/>
              <a:buChar char="•"/>
            </a:pPr>
            <a:r>
              <a:rPr lang="en-US" sz="2400" dirty="0"/>
              <a:t>Plan to Learn Fast and Pivot When Necessary</a:t>
            </a:r>
          </a:p>
          <a:p>
            <a:pPr marL="342900" indent="-342900">
              <a:lnSpc>
                <a:spcPct val="100000"/>
              </a:lnSpc>
              <a:spcBef>
                <a:spcPts val="400"/>
              </a:spcBef>
              <a:buFont typeface="Arial" panose="020B0604020202020204" pitchFamily="34" charset="0"/>
              <a:buChar char="•"/>
            </a:pPr>
            <a:r>
              <a:rPr lang="en-US" sz="2400" dirty="0"/>
              <a:t>Closing</a:t>
            </a:r>
          </a:p>
        </p:txBody>
      </p:sp>
    </p:spTree>
    <p:extLst>
      <p:ext uri="{BB962C8B-B14F-4D97-AF65-F5344CB8AC3E}">
        <p14:creationId xmlns:p14="http://schemas.microsoft.com/office/powerpoint/2010/main" val="400830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0453" y="314090"/>
            <a:ext cx="6602456" cy="485698"/>
          </a:xfrm>
        </p:spPr>
        <p:txBody>
          <a:bodyPr>
            <a:normAutofit fontScale="90000"/>
          </a:bodyPr>
          <a:lstStyle/>
          <a:p>
            <a:r>
              <a:rPr lang="en-US" sz="3200" dirty="0"/>
              <a:t>Scrum Planning Principles </a:t>
            </a:r>
            <a:r>
              <a:rPr lang="en-US" dirty="0"/>
              <a:t>– Overview </a:t>
            </a:r>
          </a:p>
        </p:txBody>
      </p:sp>
      <p:sp>
        <p:nvSpPr>
          <p:cNvPr id="5" name="Title 2">
            <a:extLst>
              <a:ext uri="{FF2B5EF4-FFF2-40B4-BE49-F238E27FC236}">
                <a16:creationId xmlns:a16="http://schemas.microsoft.com/office/drawing/2014/main" id="{FBDB2432-EB4F-004A-97C7-478416C9C285}"/>
              </a:ext>
            </a:extLst>
          </p:cNvPr>
          <p:cNvSpPr txBox="1">
            <a:spLocks/>
          </p:cNvSpPr>
          <p:nvPr/>
        </p:nvSpPr>
        <p:spPr>
          <a:xfrm>
            <a:off x="326948" y="1325061"/>
            <a:ext cx="8253172" cy="485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Chapter Summary</a:t>
            </a:r>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3" y="1914526"/>
            <a:ext cx="10713877" cy="4236892"/>
          </a:xfrm>
        </p:spPr>
        <p:txBody>
          <a:bodyPr/>
          <a:lstStyle/>
          <a:p>
            <a:pPr marL="342900" indent="-342900">
              <a:lnSpc>
                <a:spcPct val="100000"/>
              </a:lnSpc>
              <a:spcBef>
                <a:spcPts val="400"/>
              </a:spcBef>
              <a:buFont typeface="Arial" panose="020B0604020202020204" pitchFamily="34" charset="0"/>
              <a:buChar char="•"/>
            </a:pPr>
            <a:r>
              <a:rPr lang="en-US" sz="2400" dirty="0"/>
              <a:t>A common myth states that development with Scrum takes off with no planning. We just start the first sprint and figure out the details in flight. This isn’t true. </a:t>
            </a:r>
          </a:p>
          <a:p>
            <a:pPr marL="342900" indent="-342900">
              <a:lnSpc>
                <a:spcPct val="100000"/>
              </a:lnSpc>
              <a:spcBef>
                <a:spcPts val="400"/>
              </a:spcBef>
              <a:buFont typeface="Arial" panose="020B0604020202020204" pitchFamily="34" charset="0"/>
              <a:buChar char="•"/>
            </a:pPr>
            <a:r>
              <a:rPr lang="en-US" sz="2400" dirty="0"/>
              <a:t>We do real planning in Scrum. In fact, we plan at multiple levels of detail and at many points in time. To some it may seem like Scrum deemphasizes planning because a majority of the planning occurs just in time instead of substantially up front. </a:t>
            </a:r>
          </a:p>
          <a:p>
            <a:pPr marL="342900" indent="-342900">
              <a:lnSpc>
                <a:spcPct val="100000"/>
              </a:lnSpc>
              <a:spcBef>
                <a:spcPts val="400"/>
              </a:spcBef>
              <a:buFont typeface="Arial" panose="020B0604020202020204" pitchFamily="34" charset="0"/>
              <a:buChar char="•"/>
            </a:pPr>
            <a:r>
              <a:rPr lang="en-US" sz="2400" dirty="0"/>
              <a:t>Teams often spend more time planning with Scrum than with traditional development; it just might feel a bit different.</a:t>
            </a:r>
          </a:p>
        </p:txBody>
      </p:sp>
    </p:spTree>
    <p:extLst>
      <p:ext uri="{BB962C8B-B14F-4D97-AF65-F5344CB8AC3E}">
        <p14:creationId xmlns:p14="http://schemas.microsoft.com/office/powerpoint/2010/main" val="317352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5239" y="314090"/>
            <a:ext cx="7100887" cy="485698"/>
          </a:xfrm>
        </p:spPr>
        <p:txBody>
          <a:bodyPr>
            <a:normAutofit/>
          </a:bodyPr>
          <a:lstStyle/>
          <a:p>
            <a:r>
              <a:rPr lang="en-US" sz="2800" dirty="0"/>
              <a:t>Scrum Planning Principles</a:t>
            </a:r>
            <a:endParaRPr lang="en-US" dirty="0"/>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25782"/>
            <a:ext cx="10506059" cy="4378035"/>
          </a:xfrm>
        </p:spPr>
        <p:txBody>
          <a:bodyPr/>
          <a:lstStyle/>
          <a:p>
            <a:pPr marL="342900" indent="-342900">
              <a:lnSpc>
                <a:spcPct val="100000"/>
              </a:lnSpc>
              <a:spcBef>
                <a:spcPts val="400"/>
              </a:spcBef>
              <a:buFont typeface="Arial" panose="020B0604020202020204" pitchFamily="34" charset="0"/>
              <a:buChar char="•"/>
            </a:pPr>
            <a:r>
              <a:rPr lang="en-US" sz="2300" dirty="0"/>
              <a:t>The traditional, predictive approach to planning is to create a detailed plan up front before development work begins. </a:t>
            </a:r>
          </a:p>
          <a:p>
            <a:pPr marL="800089" lvl="1" indent="-342900">
              <a:lnSpc>
                <a:spcPct val="100000"/>
              </a:lnSpc>
              <a:spcBef>
                <a:spcPts val="400"/>
              </a:spcBef>
              <a:buFont typeface="Arial" panose="020B0604020202020204" pitchFamily="34" charset="0"/>
              <a:buChar char="•"/>
            </a:pPr>
            <a:r>
              <a:rPr lang="en-US" dirty="0"/>
              <a:t>The goal is to get it right so that the rest of the work can proceed in an orderly fashion</a:t>
            </a:r>
          </a:p>
          <a:p>
            <a:pPr marL="342900" indent="-342900">
              <a:lnSpc>
                <a:spcPct val="100000"/>
              </a:lnSpc>
              <a:spcBef>
                <a:spcPts val="400"/>
              </a:spcBef>
              <a:buFont typeface="Arial" panose="020B0604020202020204" pitchFamily="34" charset="0"/>
              <a:buChar char="•"/>
            </a:pPr>
            <a:r>
              <a:rPr lang="en-US" sz="2300" dirty="0"/>
              <a:t>The Scrum approach to planning is true to its empirical roots of inspection and adaptation. </a:t>
            </a:r>
          </a:p>
          <a:p>
            <a:pPr marL="342900" indent="-342900">
              <a:lnSpc>
                <a:spcPct val="100000"/>
              </a:lnSpc>
              <a:spcBef>
                <a:spcPts val="400"/>
              </a:spcBef>
              <a:buFont typeface="Arial" panose="020B0604020202020204" pitchFamily="34" charset="0"/>
              <a:buChar char="•"/>
            </a:pPr>
            <a:r>
              <a:rPr lang="en-US" sz="2300" dirty="0"/>
              <a:t>When developing using Scrum, we don’t believe we can get it right up front, so we don’t try to produce all of the planning artifacts up front. </a:t>
            </a:r>
          </a:p>
          <a:p>
            <a:pPr marL="342900" indent="-342900">
              <a:lnSpc>
                <a:spcPct val="100000"/>
              </a:lnSpc>
              <a:spcBef>
                <a:spcPts val="400"/>
              </a:spcBef>
              <a:buFont typeface="Arial" panose="020B0604020202020204" pitchFamily="34" charset="0"/>
              <a:buChar char="•"/>
            </a:pPr>
            <a:r>
              <a:rPr lang="en-US" sz="2300" dirty="0"/>
              <a:t>Some of the planning artifacts are created early on in order to achieve a good balance between up-front and just-in-time planning.</a:t>
            </a:r>
          </a:p>
        </p:txBody>
      </p:sp>
      <p:sp>
        <p:nvSpPr>
          <p:cNvPr id="4" name="Title 2">
            <a:extLst>
              <a:ext uri="{FF2B5EF4-FFF2-40B4-BE49-F238E27FC236}">
                <a16:creationId xmlns:a16="http://schemas.microsoft.com/office/drawing/2014/main" id="{E8EE2E28-D2EC-3F43-A8B7-82D210E7C1E6}"/>
              </a:ext>
            </a:extLst>
          </p:cNvPr>
          <p:cNvSpPr txBox="1">
            <a:spLocks/>
          </p:cNvSpPr>
          <p:nvPr/>
        </p:nvSpPr>
        <p:spPr>
          <a:xfrm>
            <a:off x="326947" y="1325061"/>
            <a:ext cx="8803197" cy="485698"/>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pPr>
              <a:lnSpc>
                <a:spcPct val="100000"/>
              </a:lnSpc>
              <a:spcBef>
                <a:spcPts val="400"/>
              </a:spcBef>
            </a:pPr>
            <a:r>
              <a:rPr lang="en-US" sz="3200" dirty="0"/>
              <a:t>Don’t Assume We Can Get the Plans Right Up Front</a:t>
            </a:r>
          </a:p>
        </p:txBody>
      </p:sp>
    </p:spTree>
    <p:extLst>
      <p:ext uri="{BB962C8B-B14F-4D97-AF65-F5344CB8AC3E}">
        <p14:creationId xmlns:p14="http://schemas.microsoft.com/office/powerpoint/2010/main" val="42952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5239" y="314090"/>
            <a:ext cx="7100887" cy="485698"/>
          </a:xfrm>
        </p:spPr>
        <p:txBody>
          <a:bodyPr>
            <a:normAutofit/>
          </a:bodyPr>
          <a:lstStyle/>
          <a:p>
            <a:r>
              <a:rPr lang="en-US" sz="2800" dirty="0"/>
              <a:t>Scrum Planning Principles</a:t>
            </a:r>
            <a:endParaRPr lang="en-US" dirty="0"/>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25782"/>
            <a:ext cx="10506059" cy="4378035"/>
          </a:xfrm>
        </p:spPr>
        <p:txBody>
          <a:bodyPr/>
          <a:lstStyle/>
          <a:p>
            <a:pPr marL="342900" indent="-342900">
              <a:lnSpc>
                <a:spcPct val="100000"/>
              </a:lnSpc>
              <a:spcBef>
                <a:spcPts val="400"/>
              </a:spcBef>
              <a:buFont typeface="Arial" panose="020B0604020202020204" pitchFamily="34" charset="0"/>
              <a:buChar char="•"/>
            </a:pPr>
            <a:r>
              <a:rPr lang="en-US" sz="2300" dirty="0"/>
              <a:t>On the products where a team creates a detailed up-front plan, this approach rarely works out. </a:t>
            </a:r>
          </a:p>
          <a:p>
            <a:pPr marL="342900" indent="-342900">
              <a:lnSpc>
                <a:spcPct val="100000"/>
              </a:lnSpc>
              <a:spcBef>
                <a:spcPts val="400"/>
              </a:spcBef>
              <a:buFont typeface="Arial" panose="020B0604020202020204" pitchFamily="34" charset="0"/>
              <a:buChar char="•"/>
            </a:pPr>
            <a:r>
              <a:rPr lang="en-US" sz="2300" dirty="0"/>
              <a:t>Planning at this level of detail is wasteful; believing the plan is correct to the point of ignoring real-time data is downright dangerous.</a:t>
            </a:r>
          </a:p>
          <a:p>
            <a:pPr marL="342900" indent="-342900">
              <a:lnSpc>
                <a:spcPct val="100000"/>
              </a:lnSpc>
              <a:spcBef>
                <a:spcPts val="400"/>
              </a:spcBef>
              <a:buFont typeface="Arial" panose="020B0604020202020204" pitchFamily="34" charset="0"/>
              <a:buChar char="•"/>
            </a:pPr>
            <a:r>
              <a:rPr lang="en-US" sz="2300" dirty="0"/>
              <a:t>This does does that mean we should do no up-front planning. </a:t>
            </a:r>
          </a:p>
          <a:p>
            <a:pPr marL="342900" indent="-342900">
              <a:lnSpc>
                <a:spcPct val="100000"/>
              </a:lnSpc>
              <a:spcBef>
                <a:spcPts val="400"/>
              </a:spcBef>
              <a:buFont typeface="Arial" panose="020B0604020202020204" pitchFamily="34" charset="0"/>
              <a:buChar char="•"/>
            </a:pPr>
            <a:r>
              <a:rPr lang="en-US" sz="2300" dirty="0"/>
              <a:t>It is important to find the proper balance between up-front prediction and just-in-time adaptation.</a:t>
            </a:r>
          </a:p>
        </p:txBody>
      </p:sp>
      <p:sp>
        <p:nvSpPr>
          <p:cNvPr id="4" name="Title 2">
            <a:extLst>
              <a:ext uri="{FF2B5EF4-FFF2-40B4-BE49-F238E27FC236}">
                <a16:creationId xmlns:a16="http://schemas.microsoft.com/office/drawing/2014/main" id="{E8EE2E28-D2EC-3F43-A8B7-82D210E7C1E6}"/>
              </a:ext>
            </a:extLst>
          </p:cNvPr>
          <p:cNvSpPr txBox="1">
            <a:spLocks/>
          </p:cNvSpPr>
          <p:nvPr/>
        </p:nvSpPr>
        <p:spPr>
          <a:xfrm>
            <a:off x="326947" y="1325061"/>
            <a:ext cx="9966980" cy="485698"/>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pPr>
              <a:lnSpc>
                <a:spcPct val="100000"/>
              </a:lnSpc>
              <a:spcBef>
                <a:spcPts val="400"/>
              </a:spcBef>
            </a:pPr>
            <a:r>
              <a:rPr lang="en-US" sz="3200" dirty="0"/>
              <a:t>Up-Front Planning Should Be Helpful without Being Excessive</a:t>
            </a:r>
          </a:p>
        </p:txBody>
      </p:sp>
    </p:spTree>
    <p:extLst>
      <p:ext uri="{BB962C8B-B14F-4D97-AF65-F5344CB8AC3E}">
        <p14:creationId xmlns:p14="http://schemas.microsoft.com/office/powerpoint/2010/main" val="343367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5239" y="314090"/>
            <a:ext cx="7100887" cy="485698"/>
          </a:xfrm>
        </p:spPr>
        <p:txBody>
          <a:bodyPr>
            <a:normAutofit/>
          </a:bodyPr>
          <a:lstStyle/>
          <a:p>
            <a:r>
              <a:rPr lang="en-US" sz="2800" dirty="0"/>
              <a:t>Scrum Planning Principles</a:t>
            </a:r>
            <a:endParaRPr lang="en-US" dirty="0"/>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25782"/>
            <a:ext cx="10506059" cy="4378035"/>
          </a:xfrm>
        </p:spPr>
        <p:txBody>
          <a:bodyPr/>
          <a:lstStyle/>
          <a:p>
            <a:pPr marL="342900" indent="-342900">
              <a:lnSpc>
                <a:spcPct val="100000"/>
              </a:lnSpc>
              <a:spcBef>
                <a:spcPts val="400"/>
              </a:spcBef>
              <a:buFont typeface="Arial" panose="020B0604020202020204" pitchFamily="34" charset="0"/>
              <a:buChar char="•"/>
            </a:pPr>
            <a:r>
              <a:rPr lang="en-US" sz="2300" dirty="0"/>
              <a:t>To achieve a good balance between up-front and just-in-time planning, we are guided by the principle that we should keep important options open until the last responsible moment. </a:t>
            </a:r>
          </a:p>
          <a:p>
            <a:pPr marL="342900" indent="-342900">
              <a:lnSpc>
                <a:spcPct val="100000"/>
              </a:lnSpc>
              <a:spcBef>
                <a:spcPts val="400"/>
              </a:spcBef>
              <a:buFont typeface="Arial" panose="020B0604020202020204" pitchFamily="34" charset="0"/>
              <a:buChar char="•"/>
            </a:pPr>
            <a:r>
              <a:rPr lang="en-US" sz="2300" dirty="0"/>
              <a:t>This means we save the planning that is best performed in a just-in-time fashion for a time when we have much better information. </a:t>
            </a:r>
          </a:p>
          <a:p>
            <a:pPr marL="342900" indent="-342900">
              <a:lnSpc>
                <a:spcPct val="100000"/>
              </a:lnSpc>
              <a:spcBef>
                <a:spcPts val="400"/>
              </a:spcBef>
              <a:buFont typeface="Arial" panose="020B0604020202020204" pitchFamily="34" charset="0"/>
              <a:buChar char="•"/>
            </a:pPr>
            <a:r>
              <a:rPr lang="en-US" sz="2300" dirty="0"/>
              <a:t>Why make an early planning decision based on poor information? In addition to being very costly, premature decision making can also be dangerous.</a:t>
            </a:r>
          </a:p>
        </p:txBody>
      </p:sp>
      <p:sp>
        <p:nvSpPr>
          <p:cNvPr id="4" name="Title 2">
            <a:extLst>
              <a:ext uri="{FF2B5EF4-FFF2-40B4-BE49-F238E27FC236}">
                <a16:creationId xmlns:a16="http://schemas.microsoft.com/office/drawing/2014/main" id="{E8EE2E28-D2EC-3F43-A8B7-82D210E7C1E6}"/>
              </a:ext>
            </a:extLst>
          </p:cNvPr>
          <p:cNvSpPr txBox="1">
            <a:spLocks/>
          </p:cNvSpPr>
          <p:nvPr/>
        </p:nvSpPr>
        <p:spPr>
          <a:xfrm>
            <a:off x="326947" y="1325061"/>
            <a:ext cx="9966980" cy="485698"/>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pPr>
              <a:lnSpc>
                <a:spcPct val="100000"/>
              </a:lnSpc>
              <a:spcBef>
                <a:spcPts val="400"/>
              </a:spcBef>
            </a:pPr>
            <a:r>
              <a:rPr lang="en-US" sz="3200" dirty="0"/>
              <a:t>Keep Planning Options Open Until the Last Responsible Moment</a:t>
            </a:r>
          </a:p>
        </p:txBody>
      </p:sp>
    </p:spTree>
    <p:extLst>
      <p:ext uri="{BB962C8B-B14F-4D97-AF65-F5344CB8AC3E}">
        <p14:creationId xmlns:p14="http://schemas.microsoft.com/office/powerpoint/2010/main" val="195094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5239" y="314090"/>
            <a:ext cx="7100887" cy="485698"/>
          </a:xfrm>
        </p:spPr>
        <p:txBody>
          <a:bodyPr>
            <a:normAutofit/>
          </a:bodyPr>
          <a:lstStyle/>
          <a:p>
            <a:r>
              <a:rPr lang="en-US" sz="2800" dirty="0"/>
              <a:t>Scrum Planning Principles</a:t>
            </a:r>
            <a:endParaRPr lang="en-US" dirty="0"/>
          </a:p>
        </p:txBody>
      </p:sp>
      <p:sp>
        <p:nvSpPr>
          <p:cNvPr id="6" name="Text Placeholder 1">
            <a:extLst>
              <a:ext uri="{FF2B5EF4-FFF2-40B4-BE49-F238E27FC236}">
                <a16:creationId xmlns:a16="http://schemas.microsoft.com/office/drawing/2014/main" id="{8CDA74A7-CF01-8B4D-8E89-A18285F0541D}"/>
              </a:ext>
            </a:extLst>
          </p:cNvPr>
          <p:cNvSpPr>
            <a:spLocks noGrp="1"/>
          </p:cNvSpPr>
          <p:nvPr>
            <p:ph type="body" idx="1"/>
          </p:nvPr>
        </p:nvSpPr>
        <p:spPr>
          <a:xfrm>
            <a:off x="536014" y="1925782"/>
            <a:ext cx="10506059" cy="4378035"/>
          </a:xfrm>
        </p:spPr>
        <p:txBody>
          <a:bodyPr/>
          <a:lstStyle/>
          <a:p>
            <a:pPr marL="342900" indent="-342900">
              <a:lnSpc>
                <a:spcPct val="100000"/>
              </a:lnSpc>
              <a:spcBef>
                <a:spcPts val="400"/>
              </a:spcBef>
              <a:buFont typeface="Arial" panose="020B0604020202020204" pitchFamily="34" charset="0"/>
              <a:buChar char="•"/>
            </a:pPr>
            <a:r>
              <a:rPr lang="en-US" sz="2300" dirty="0"/>
              <a:t>One of the issues on many product development efforts is that too much emphasis is placed on the up-front plan and not enough on continuous planning.</a:t>
            </a:r>
          </a:p>
          <a:p>
            <a:pPr marL="342900" indent="-342900">
              <a:lnSpc>
                <a:spcPct val="100000"/>
              </a:lnSpc>
              <a:spcBef>
                <a:spcPts val="400"/>
              </a:spcBef>
              <a:buFont typeface="Arial" panose="020B0604020202020204" pitchFamily="34" charset="0"/>
              <a:buChar char="•"/>
            </a:pPr>
            <a:r>
              <a:rPr lang="en-US" sz="2300" dirty="0"/>
              <a:t>If we spend significant time up front developing a highly predictive plan, and we believe we’ve got it right, there will be significant inertia to conform to the plan instead of updating it to respond to change. </a:t>
            </a:r>
          </a:p>
          <a:p>
            <a:pPr marL="342900" indent="-342900">
              <a:lnSpc>
                <a:spcPct val="100000"/>
              </a:lnSpc>
              <a:spcBef>
                <a:spcPts val="400"/>
              </a:spcBef>
              <a:buFont typeface="Arial" panose="020B0604020202020204" pitchFamily="34" charset="0"/>
              <a:buChar char="•"/>
            </a:pPr>
            <a:r>
              <a:rPr lang="en-US" sz="2300" dirty="0"/>
              <a:t>If we believe instead, as we do with Scrum, that you can’t get the plans right up front and you can’t eliminate change, we will value responding to change and </a:t>
            </a:r>
            <a:r>
              <a:rPr lang="en-US" sz="2300" dirty="0" err="1"/>
              <a:t>replanning</a:t>
            </a:r>
            <a:r>
              <a:rPr lang="en-US" sz="2300" dirty="0"/>
              <a:t> over following the up-front plan.</a:t>
            </a:r>
          </a:p>
          <a:p>
            <a:pPr marL="342900" indent="-342900">
              <a:lnSpc>
                <a:spcPct val="100000"/>
              </a:lnSpc>
              <a:spcBef>
                <a:spcPts val="400"/>
              </a:spcBef>
              <a:buFont typeface="Arial" panose="020B0604020202020204" pitchFamily="34" charset="0"/>
              <a:buChar char="•"/>
            </a:pPr>
            <a:r>
              <a:rPr lang="en-US" sz="2300" dirty="0"/>
              <a:t>In Scrum, we favor frequent </a:t>
            </a:r>
            <a:r>
              <a:rPr lang="en-US" sz="2300" dirty="0" err="1"/>
              <a:t>replanning</a:t>
            </a:r>
            <a:r>
              <a:rPr lang="en-US" sz="2300" dirty="0"/>
              <a:t> as we validate our assumptions. We use our validated learning to continuously produce better, more useful plans. </a:t>
            </a:r>
          </a:p>
        </p:txBody>
      </p:sp>
      <p:sp>
        <p:nvSpPr>
          <p:cNvPr id="4" name="Title 2">
            <a:extLst>
              <a:ext uri="{FF2B5EF4-FFF2-40B4-BE49-F238E27FC236}">
                <a16:creationId xmlns:a16="http://schemas.microsoft.com/office/drawing/2014/main" id="{E8EE2E28-D2EC-3F43-A8B7-82D210E7C1E6}"/>
              </a:ext>
            </a:extLst>
          </p:cNvPr>
          <p:cNvSpPr txBox="1">
            <a:spLocks/>
          </p:cNvSpPr>
          <p:nvPr/>
        </p:nvSpPr>
        <p:spPr>
          <a:xfrm>
            <a:off x="326947" y="1325061"/>
            <a:ext cx="10881380" cy="485698"/>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pPr>
              <a:lnSpc>
                <a:spcPct val="100000"/>
              </a:lnSpc>
              <a:spcBef>
                <a:spcPts val="400"/>
              </a:spcBef>
            </a:pPr>
            <a:r>
              <a:rPr lang="en-US" sz="3200" dirty="0"/>
              <a:t>Focus More on Adapting and </a:t>
            </a:r>
            <a:r>
              <a:rPr lang="en-US" sz="3200" dirty="0" err="1"/>
              <a:t>Replanning</a:t>
            </a:r>
            <a:r>
              <a:rPr lang="en-US" sz="3200" dirty="0"/>
              <a:t> Than on Conforming to a Plan</a:t>
            </a:r>
          </a:p>
        </p:txBody>
      </p:sp>
    </p:spTree>
    <p:extLst>
      <p:ext uri="{BB962C8B-B14F-4D97-AF65-F5344CB8AC3E}">
        <p14:creationId xmlns:p14="http://schemas.microsoft.com/office/powerpoint/2010/main" val="2790597510"/>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id="{3BEB7424-46E2-F744-B1CF-A495BB96D6AD}" vid="{0CCFE892-11C1-114D-8F21-BA33A8898F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UB Powerpoint Template</Template>
  <TotalTime>40598</TotalTime>
  <Words>1698</Words>
  <Application>Microsoft Macintosh PowerPoint</Application>
  <PresentationFormat>Widescreen</PresentationFormat>
  <Paragraphs>115</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Georgia</vt:lpstr>
      <vt:lpstr>LucidaGrande</vt:lpstr>
      <vt:lpstr>Times</vt:lpstr>
      <vt:lpstr>UB Powerpoint Template</vt:lpstr>
      <vt:lpstr>MGS 425 (S1S &amp; S2S) Management of it projects</vt:lpstr>
      <vt:lpstr>Agenda</vt:lpstr>
      <vt:lpstr>Scrum planning principles</vt:lpstr>
      <vt:lpstr>Scrum Planning Principles</vt:lpstr>
      <vt:lpstr>Scrum Planning Principles – Overview </vt:lpstr>
      <vt:lpstr>Scrum Planning Principles</vt:lpstr>
      <vt:lpstr>Scrum Planning Principles</vt:lpstr>
      <vt:lpstr>Scrum Planning Principles</vt:lpstr>
      <vt:lpstr>Scrum Planning Principles</vt:lpstr>
      <vt:lpstr>Scrum Planning Principles</vt:lpstr>
      <vt:lpstr>Scrum Planning Principles</vt:lpstr>
      <vt:lpstr>Scrum Planning Principles</vt:lpstr>
      <vt:lpstr>Scrum Planning Principles</vt:lpstr>
      <vt:lpstr>Scrum Planning Principles</vt:lpstr>
      <vt:lpstr>Scrum Planning Principles</vt:lpstr>
      <vt:lpstr>Scrum Planning Principles</vt:lpstr>
      <vt:lpstr>Scrum Planning Principles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MGS 425 (S1S) Management of it projects</dc:title>
  <dc:subject/>
  <dc:creator>Mark Hjalmarson</dc:creator>
  <cp:keywords/>
  <dc:description/>
  <cp:lastModifiedBy>Mark Hjalmarson</cp:lastModifiedBy>
  <cp:revision>355</cp:revision>
  <cp:lastPrinted>2016-07-18T17:32:49Z</cp:lastPrinted>
  <dcterms:created xsi:type="dcterms:W3CDTF">2020-01-06T00:15:48Z</dcterms:created>
  <dcterms:modified xsi:type="dcterms:W3CDTF">2021-03-23T01:20:05Z</dcterms:modified>
  <cp:category/>
</cp:coreProperties>
</file>